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67" r:id="rId4"/>
    <p:sldId id="269" r:id="rId5"/>
    <p:sldId id="268"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51D51D40-D609-41D2-8286-DD9DF308FBF5}" type="datetimeFigureOut">
              <a:rPr lang="en-US" smtClean="0"/>
              <a:pPr/>
              <a:t>3/29/2010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7B0E5-8CB5-4599-BBBC-A7DE48520E35}"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D51D40-D609-41D2-8286-DD9DF308FBF5}" type="datetimeFigureOut">
              <a:rPr lang="en-US" smtClean="0"/>
              <a:pPr/>
              <a:t>3/29/2010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7B0E5-8CB5-4599-BBBC-A7DE48520E3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D51D40-D609-41D2-8286-DD9DF308FBF5}" type="datetimeFigureOut">
              <a:rPr lang="en-US" smtClean="0"/>
              <a:pPr/>
              <a:t>3/29/2010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0227B0E5-8CB5-4599-BBBC-A7DE48520E3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1D51D40-D609-41D2-8286-DD9DF308FBF5}" type="datetimeFigureOut">
              <a:rPr lang="en-US" smtClean="0"/>
              <a:pPr/>
              <a:t>3/29/2010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7B0E5-8CB5-4599-BBBC-A7DE48520E3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1D51D40-D609-41D2-8286-DD9DF308FBF5}" type="datetimeFigureOut">
              <a:rPr lang="en-US" smtClean="0"/>
              <a:pPr/>
              <a:t>3/29/2010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27B0E5-8CB5-4599-BBBC-A7DE48520E3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1D51D40-D609-41D2-8286-DD9DF308FBF5}" type="datetimeFigureOut">
              <a:rPr lang="en-US" smtClean="0"/>
              <a:pPr/>
              <a:t>3/29/2010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7B0E5-8CB5-4599-BBBC-A7DE48520E3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1D51D40-D609-41D2-8286-DD9DF308FBF5}" type="datetimeFigureOut">
              <a:rPr lang="en-US" smtClean="0"/>
              <a:pPr/>
              <a:t>3/29/2010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27B0E5-8CB5-4599-BBBC-A7DE48520E3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1D51D40-D609-41D2-8286-DD9DF308FBF5}" type="datetimeFigureOut">
              <a:rPr lang="en-US" smtClean="0"/>
              <a:pPr/>
              <a:t>3/29/2010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27B0E5-8CB5-4599-BBBC-A7DE48520E3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D51D40-D609-41D2-8286-DD9DF308FBF5}" type="datetimeFigureOut">
              <a:rPr lang="en-US" smtClean="0"/>
              <a:pPr/>
              <a:t>3/29/2010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27B0E5-8CB5-4599-BBBC-A7DE48520E3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1D51D40-D609-41D2-8286-DD9DF308FBF5}" type="datetimeFigureOut">
              <a:rPr lang="en-US" smtClean="0"/>
              <a:pPr/>
              <a:t>3/29/2010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27B0E5-8CB5-4599-BBBC-A7DE48520E35}"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51D51D40-D609-41D2-8286-DD9DF308FBF5}" type="datetimeFigureOut">
              <a:rPr lang="en-US" smtClean="0"/>
              <a:pPr/>
              <a:t>3/29/2010</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0227B0E5-8CB5-4599-BBBC-A7DE48520E3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51D51D40-D609-41D2-8286-DD9DF308FBF5}" type="datetimeFigureOut">
              <a:rPr lang="en-US" smtClean="0"/>
              <a:pPr/>
              <a:t>3/29/2010</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0227B0E5-8CB5-4599-BBBC-A7DE48520E3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Clackamas Middle College Attendance Policy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Expectations</a:t>
            </a:r>
            <a:endParaRPr lang="en-US" dirty="0"/>
          </a:p>
        </p:txBody>
      </p:sp>
      <p:sp>
        <p:nvSpPr>
          <p:cNvPr id="3" name="Content Placeholder 2"/>
          <p:cNvSpPr>
            <a:spLocks noGrp="1"/>
          </p:cNvSpPr>
          <p:nvPr>
            <p:ph idx="1"/>
          </p:nvPr>
        </p:nvSpPr>
        <p:spPr/>
        <p:txBody>
          <a:bodyPr/>
          <a:lstStyle/>
          <a:p>
            <a:r>
              <a:rPr lang="en-US" dirty="0" smtClean="0"/>
              <a:t>It is the goal of CMC staff that all students achieve college readiness in both CMC on-campus courses and courses offered through Clackamas Community College. An important first step to achieving college readiness is regular daily attendance. Clackamas Middle  College expects all students to attend 92% of the time school is in session.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constitutes an attendance issue? </a:t>
            </a:r>
            <a:endParaRPr lang="en-US" sz="1800" dirty="0"/>
          </a:p>
        </p:txBody>
      </p:sp>
      <p:sp>
        <p:nvSpPr>
          <p:cNvPr id="3" name="Content Placeholder 2"/>
          <p:cNvSpPr>
            <a:spLocks noGrp="1"/>
          </p:cNvSpPr>
          <p:nvPr>
            <p:ph idx="1"/>
          </p:nvPr>
        </p:nvSpPr>
        <p:spPr/>
        <p:txBody>
          <a:bodyPr>
            <a:normAutofit/>
          </a:bodyPr>
          <a:lstStyle/>
          <a:p>
            <a:pPr lvl="1">
              <a:buNone/>
            </a:pPr>
            <a:r>
              <a:rPr lang="en-US" b="1" dirty="0" smtClean="0"/>
              <a:t>CMC considers your attendance to be:</a:t>
            </a:r>
          </a:p>
          <a:p>
            <a:pPr lvl="1"/>
            <a:r>
              <a:rPr lang="en-US" dirty="0" smtClean="0">
                <a:solidFill>
                  <a:schemeClr val="accent4">
                    <a:lumMod val="50000"/>
                  </a:schemeClr>
                </a:solidFill>
              </a:rPr>
              <a:t>Good = 92% or better attendance (missed 5 days or less)</a:t>
            </a:r>
          </a:p>
          <a:p>
            <a:pPr lvl="1"/>
            <a:r>
              <a:rPr lang="en-US" dirty="0" smtClean="0">
                <a:solidFill>
                  <a:srgbClr val="FFC000"/>
                </a:solidFill>
              </a:rPr>
              <a:t>Concerning = 91 to 85% attendance (missed 6 to 9 days)</a:t>
            </a:r>
          </a:p>
          <a:p>
            <a:pPr lvl="1"/>
            <a:r>
              <a:rPr lang="en-US" dirty="0" smtClean="0">
                <a:solidFill>
                  <a:srgbClr val="FF0000"/>
                </a:solidFill>
              </a:rPr>
              <a:t>At risk for academic failure = 84% or below  (missed more than 9 days)</a:t>
            </a:r>
          </a:p>
          <a:p>
            <a:pPr lvl="1"/>
            <a:r>
              <a:rPr lang="en-US" dirty="0" smtClean="0"/>
              <a:t>Insufficient for attaining credit= 79% no credit (missed 12 days)</a:t>
            </a:r>
          </a:p>
          <a:p>
            <a:pPr lvl="1">
              <a:buNone/>
            </a:pP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absences count?</a:t>
            </a:r>
            <a:endParaRPr lang="en-US" dirty="0"/>
          </a:p>
        </p:txBody>
      </p:sp>
      <p:sp>
        <p:nvSpPr>
          <p:cNvPr id="3" name="Content Placeholder 2"/>
          <p:cNvSpPr>
            <a:spLocks noGrp="1"/>
          </p:cNvSpPr>
          <p:nvPr>
            <p:ph idx="1"/>
          </p:nvPr>
        </p:nvSpPr>
        <p:spPr>
          <a:xfrm>
            <a:off x="0" y="1524000"/>
            <a:ext cx="9144000" cy="5333999"/>
          </a:xfrm>
        </p:spPr>
        <p:txBody>
          <a:bodyPr>
            <a:normAutofit fontScale="77500" lnSpcReduction="20000"/>
          </a:bodyPr>
          <a:lstStyle/>
          <a:p>
            <a:r>
              <a:rPr lang="en-US" sz="3600" dirty="0" smtClean="0"/>
              <a:t>All absences (both excused and unexcused) will be calculated into student totals.</a:t>
            </a:r>
          </a:p>
          <a:p>
            <a:pPr>
              <a:buNone/>
            </a:pPr>
            <a:endParaRPr lang="en-US" sz="3600" dirty="0" smtClean="0"/>
          </a:p>
          <a:p>
            <a:pPr lvl="1"/>
            <a:r>
              <a:rPr lang="en-US" sz="3300" dirty="0" smtClean="0"/>
              <a:t>Parent phone calls are encouraged. However, the absence will still be calculated into your total number of absences.</a:t>
            </a:r>
          </a:p>
          <a:p>
            <a:pPr lvl="1">
              <a:buNone/>
            </a:pPr>
            <a:endParaRPr lang="en-US" sz="3300" dirty="0" smtClean="0"/>
          </a:p>
          <a:p>
            <a:pPr lvl="1"/>
            <a:r>
              <a:rPr lang="en-US" sz="3300" dirty="0" smtClean="0"/>
              <a:t>Absences will be calculated on a per class basis. If you miss 12 or more days in any one class you will not receive credit for that class regardless of your final grade.</a:t>
            </a:r>
          </a:p>
          <a:p>
            <a:pPr lvl="1">
              <a:buNone/>
            </a:pPr>
            <a:endParaRPr lang="en-US" sz="3300" dirty="0" smtClean="0"/>
          </a:p>
          <a:p>
            <a:pPr lvl="1"/>
            <a:r>
              <a:rPr lang="en-US" sz="3300" dirty="0" smtClean="0"/>
              <a:t> If you are later than fifteen minutes, you will be counted absent.</a:t>
            </a:r>
          </a:p>
          <a:p>
            <a:pPr>
              <a:buNone/>
            </a:pPr>
            <a:endParaRPr lang="en-US" sz="800" dirty="0" smtClean="0"/>
          </a:p>
          <a:p>
            <a:pPr lvl="1"/>
            <a:endParaRPr lang="en-US" dirty="0" smtClean="0"/>
          </a:p>
          <a:p>
            <a:pPr>
              <a:buNone/>
            </a:pPr>
            <a:r>
              <a:rPr lang="en-US" dirty="0" smtClean="0"/>
              <a:t> </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103376"/>
          </a:xfrm>
        </p:spPr>
        <p:txBody>
          <a:bodyPr>
            <a:normAutofit fontScale="90000"/>
          </a:bodyPr>
          <a:lstStyle/>
          <a:p>
            <a:r>
              <a:rPr lang="en-US" dirty="0" smtClean="0"/>
              <a:t/>
            </a:r>
            <a:br>
              <a:rPr lang="en-US" dirty="0" smtClean="0"/>
            </a:br>
            <a:r>
              <a:rPr lang="en-US" sz="3100" dirty="0" smtClean="0"/>
              <a:t>CMC Communication and Notification of Student Absence</a:t>
            </a:r>
            <a:r>
              <a:rPr lang="en-US" dirty="0" smtClean="0"/>
              <a:t/>
            </a:r>
            <a:br>
              <a:rPr lang="en-US" dirty="0" smtClean="0"/>
            </a:br>
            <a:r>
              <a:rPr lang="en-US" dirty="0" smtClean="0"/>
              <a:t> </a:t>
            </a:r>
            <a:endParaRPr lang="en-US" dirty="0"/>
          </a:p>
        </p:txBody>
      </p:sp>
      <p:sp>
        <p:nvSpPr>
          <p:cNvPr id="3" name="Content Placeholder 2"/>
          <p:cNvSpPr>
            <a:spLocks noGrp="1"/>
          </p:cNvSpPr>
          <p:nvPr>
            <p:ph idx="1"/>
          </p:nvPr>
        </p:nvSpPr>
        <p:spPr>
          <a:xfrm>
            <a:off x="0" y="1371600"/>
            <a:ext cx="9144000" cy="5791200"/>
          </a:xfrm>
        </p:spPr>
        <p:txBody>
          <a:bodyPr>
            <a:normAutofit fontScale="70000" lnSpcReduction="20000"/>
          </a:bodyPr>
          <a:lstStyle/>
          <a:p>
            <a:r>
              <a:rPr lang="en-US" dirty="0" smtClean="0"/>
              <a:t>Upon the 3</a:t>
            </a:r>
            <a:r>
              <a:rPr lang="en-US" baseline="30000" dirty="0" smtClean="0"/>
              <a:t>rd</a:t>
            </a:r>
            <a:r>
              <a:rPr lang="en-US" dirty="0" smtClean="0"/>
              <a:t> absence in any class a phone call home will be made by a classroom teacher.</a:t>
            </a:r>
          </a:p>
          <a:p>
            <a:pPr>
              <a:buNone/>
            </a:pPr>
            <a:endParaRPr lang="en-US" dirty="0" smtClean="0"/>
          </a:p>
          <a:p>
            <a:r>
              <a:rPr lang="en-US" dirty="0" smtClean="0"/>
              <a:t>Upon the 5</a:t>
            </a:r>
            <a:r>
              <a:rPr lang="en-US" baseline="30000" dirty="0" smtClean="0"/>
              <a:t>th</a:t>
            </a:r>
            <a:r>
              <a:rPr lang="en-US" dirty="0" smtClean="0"/>
              <a:t> absence in any class a letter will be sent home and student will meet with counselor.</a:t>
            </a:r>
          </a:p>
          <a:p>
            <a:pPr>
              <a:buNone/>
            </a:pPr>
            <a:endParaRPr lang="en-US" dirty="0" smtClean="0"/>
          </a:p>
          <a:p>
            <a:r>
              <a:rPr lang="en-US" dirty="0" smtClean="0"/>
              <a:t>Upon the 7</a:t>
            </a:r>
            <a:r>
              <a:rPr lang="en-US" baseline="30000" dirty="0" smtClean="0"/>
              <a:t>th</a:t>
            </a:r>
            <a:r>
              <a:rPr lang="en-US" dirty="0" smtClean="0"/>
              <a:t> absence in any class a phone call home will be made to arrange a staffing with student and parents/guardians.</a:t>
            </a:r>
          </a:p>
          <a:p>
            <a:pPr>
              <a:buNone/>
            </a:pPr>
            <a:endParaRPr lang="en-US" dirty="0" smtClean="0"/>
          </a:p>
          <a:p>
            <a:r>
              <a:rPr lang="en-US" dirty="0" smtClean="0"/>
              <a:t>Upon the 9</a:t>
            </a:r>
            <a:r>
              <a:rPr lang="en-US" baseline="30000" dirty="0" smtClean="0"/>
              <a:t>th</a:t>
            </a:r>
            <a:r>
              <a:rPr lang="en-US" dirty="0" smtClean="0"/>
              <a:t> absence in any class a registered letter will be sent home that outlines the attendance policy (highlighting loss of credit) and an administrative meeting will be set up</a:t>
            </a:r>
            <a:r>
              <a:rPr lang="en-US" dirty="0" smtClean="0"/>
              <a:t>.</a:t>
            </a:r>
          </a:p>
          <a:p>
            <a:pPr>
              <a:buNone/>
            </a:pPr>
            <a:endParaRPr lang="en-US" dirty="0" smtClean="0"/>
          </a:p>
          <a:p>
            <a:r>
              <a:rPr lang="en-US" dirty="0" smtClean="0"/>
              <a:t>Upon the </a:t>
            </a:r>
            <a:r>
              <a:rPr lang="en-US" dirty="0" smtClean="0"/>
              <a:t>12</a:t>
            </a:r>
            <a:r>
              <a:rPr lang="en-US" baseline="30000" dirty="0" smtClean="0"/>
              <a:t>th</a:t>
            </a:r>
            <a:r>
              <a:rPr lang="en-US" dirty="0" smtClean="0"/>
              <a:t> </a:t>
            </a:r>
            <a:r>
              <a:rPr lang="en-US" dirty="0" smtClean="0"/>
              <a:t>absence in any class a registered letter will be sent home notifying the student and family of loss of credit.  This letter will also outline the procedures for appeal.  The student’s counselor will request and arrange an educational planning meeting regarding the student’s future academic success.  </a:t>
            </a:r>
          </a:p>
          <a:p>
            <a:pPr algn="ctr">
              <a:buNone/>
            </a:pPr>
            <a:endParaRPr lang="en-US" sz="2300" dirty="0" smtClean="0"/>
          </a:p>
          <a:p>
            <a:pPr algn="ctr">
              <a:buNone/>
            </a:pPr>
            <a:r>
              <a:rPr lang="en-US" sz="2300" u="sng" dirty="0" smtClean="0"/>
              <a:t>All students have the right to appeal the loss of credit through Clackamas Middle College’s appeal process!!!</a:t>
            </a:r>
            <a:endParaRPr lang="en-US" sz="2300" dirty="0" smtClean="0"/>
          </a:p>
          <a:p>
            <a:pPr>
              <a:buNone/>
            </a:pPr>
            <a:endParaRPr lang="en-US" dirty="0" smtClean="0"/>
          </a:p>
          <a:p>
            <a:pPr>
              <a:buNone/>
            </a:pP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549</TotalTime>
  <Words>376</Words>
  <Application>Microsoft Office PowerPoint</Application>
  <PresentationFormat>On-screen Show (4:3)</PresentationFormat>
  <Paragraphs>34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Module</vt:lpstr>
      <vt:lpstr>Clackamas Middle College Attendance Policy</vt:lpstr>
      <vt:lpstr>Expectations</vt:lpstr>
      <vt:lpstr>What constitutes an attendance issue? </vt:lpstr>
      <vt:lpstr>What absences count?</vt:lpstr>
      <vt:lpstr> CMC Communication and Notification of Student Absence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Attendance at CMC</dc:title>
  <dc:creator>Jenkins-NUHS</dc:creator>
  <cp:lastModifiedBy>Brian</cp:lastModifiedBy>
  <cp:revision>19</cp:revision>
  <dcterms:created xsi:type="dcterms:W3CDTF">2010-02-24T00:29:52Z</dcterms:created>
  <dcterms:modified xsi:type="dcterms:W3CDTF">2010-03-29T15:27:11Z</dcterms:modified>
</cp:coreProperties>
</file>